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media/image1.jpeg" ContentType="image/jpeg"/>
  <Override PartName="/ppt/media/image2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95158A6-6EE5-433C-BBCB-DBF4A057DC0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93E6F32-1909-41E7-B7B8-23A4EC32F2F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E969B5F-F460-477D-9BCF-CC6AD193B2C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DE1386A-E0A1-4155-94A5-797D995A1BA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C0EB1F0-CF34-4F26-B20B-F37B989A723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A911CC4-85CE-40A9-A53B-5D3C16220FA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3ECCC87-E91F-4675-8DAD-872E79B1262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A512CD7-A485-4AC7-AC54-81A13D660EE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3FDE0F9-BF0E-420C-B59C-40691F58D93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2FE7064-2268-4642-89A7-6A5E1EBC555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056BC01-3210-42CD-9734-93B094DC0BA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FDC26B6-A40F-44D5-B525-91EAD803B94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m 7" descr=""/>
          <p:cNvPicPr/>
          <p:nvPr/>
        </p:nvPicPr>
        <p:blipFill>
          <a:blip r:embed="rId2"/>
          <a:srcRect l="36975" t="0" r="0" b="0"/>
          <a:stretch/>
        </p:blipFill>
        <p:spPr>
          <a:xfrm>
            <a:off x="6426360" y="0"/>
            <a:ext cx="5764320" cy="908640"/>
          </a:xfrm>
          <a:prstGeom prst="rect">
            <a:avLst/>
          </a:prstGeom>
          <a:ln w="0">
            <a:noFill/>
          </a:ln>
        </p:spPr>
      </p:pic>
      <p:pic>
        <p:nvPicPr>
          <p:cNvPr id="1" name="Imagem 8" descr=""/>
          <p:cNvPicPr/>
          <p:nvPr/>
        </p:nvPicPr>
        <p:blipFill>
          <a:blip r:embed="rId3"/>
          <a:srcRect l="0" t="0" r="16150" b="0"/>
          <a:stretch/>
        </p:blipFill>
        <p:spPr>
          <a:xfrm>
            <a:off x="0" y="0"/>
            <a:ext cx="7669440" cy="9086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F038EDC-A24E-4290-B213-664111DD79B9}" type="slidenum">
              <a:rPr b="0" lang="pt-BR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pt-BR" sz="1400" spc="-1" strike="noStrike"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Conector Reto 73"/>
          <p:cNvCxnSpPr/>
          <p:nvPr/>
        </p:nvCxnSpPr>
        <p:spPr>
          <a:xfrm>
            <a:off x="3560400" y="3065400"/>
            <a:ext cx="15480" cy="1261440"/>
          </a:xfrm>
          <a:prstGeom prst="straightConnector1">
            <a:avLst/>
          </a:prstGeom>
          <a:ln w="28575">
            <a:solidFill>
              <a:srgbClr val="1f4e79"/>
            </a:solidFill>
            <a:round/>
          </a:ln>
        </p:spPr>
      </p:cxnSp>
      <p:cxnSp>
        <p:nvCxnSpPr>
          <p:cNvPr id="44" name="Conector Reto 73"/>
          <p:cNvCxnSpPr/>
          <p:nvPr/>
        </p:nvCxnSpPr>
        <p:spPr>
          <a:xfrm>
            <a:off x="775440" y="3080520"/>
            <a:ext cx="15840" cy="3234240"/>
          </a:xfrm>
          <a:prstGeom prst="straightConnector1">
            <a:avLst/>
          </a:prstGeom>
          <a:ln w="28575">
            <a:solidFill>
              <a:srgbClr val="1f4e79"/>
            </a:solidFill>
            <a:round/>
          </a:ln>
        </p:spPr>
      </p:cxnSp>
      <p:sp>
        <p:nvSpPr>
          <p:cNvPr id="45" name="CaixaDeTexto 10"/>
          <p:cNvSpPr/>
          <p:nvPr/>
        </p:nvSpPr>
        <p:spPr>
          <a:xfrm>
            <a:off x="2881080" y="168840"/>
            <a:ext cx="93412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pt-BR" sz="3600" spc="-1" strike="noStrike">
                <a:solidFill>
                  <a:srgbClr val="203864"/>
                </a:solidFill>
                <a:latin typeface="Calibri"/>
                <a:ea typeface="DejaVu Sans"/>
              </a:rPr>
              <a:t>SPF</a:t>
            </a:r>
            <a:endParaRPr b="0" lang="pt-BR" sz="3600" spc="-1" strike="noStrike">
              <a:latin typeface="Arial"/>
            </a:endParaRPr>
          </a:p>
        </p:txBody>
      </p:sp>
      <p:cxnSp>
        <p:nvCxnSpPr>
          <p:cNvPr id="46" name="Conector Reto 66"/>
          <p:cNvCxnSpPr/>
          <p:nvPr/>
        </p:nvCxnSpPr>
        <p:spPr>
          <a:xfrm flipV="1">
            <a:off x="2125800" y="2103120"/>
            <a:ext cx="8065440" cy="21240"/>
          </a:xfrm>
          <a:prstGeom prst="straightConnector1">
            <a:avLst/>
          </a:prstGeom>
          <a:ln w="28575">
            <a:solidFill>
              <a:srgbClr val="1f4e79"/>
            </a:solidFill>
            <a:round/>
          </a:ln>
        </p:spPr>
      </p:cxnSp>
      <p:cxnSp>
        <p:nvCxnSpPr>
          <p:cNvPr id="47" name="Conector Reto 73"/>
          <p:cNvCxnSpPr/>
          <p:nvPr/>
        </p:nvCxnSpPr>
        <p:spPr>
          <a:xfrm>
            <a:off x="2125800" y="2108880"/>
            <a:ext cx="15840" cy="973440"/>
          </a:xfrm>
          <a:prstGeom prst="straightConnector1">
            <a:avLst/>
          </a:prstGeom>
          <a:ln w="28575">
            <a:solidFill>
              <a:srgbClr val="1f4e79"/>
            </a:solidFill>
            <a:round/>
          </a:ln>
        </p:spPr>
      </p:cxnSp>
      <p:cxnSp>
        <p:nvCxnSpPr>
          <p:cNvPr id="48" name="Conector Reto 76"/>
          <p:cNvCxnSpPr/>
          <p:nvPr/>
        </p:nvCxnSpPr>
        <p:spPr>
          <a:xfrm>
            <a:off x="6437160" y="2138040"/>
            <a:ext cx="1440" cy="4357440"/>
          </a:xfrm>
          <a:prstGeom prst="straightConnector1">
            <a:avLst/>
          </a:prstGeom>
          <a:ln w="28575">
            <a:solidFill>
              <a:srgbClr val="1f4e79"/>
            </a:solidFill>
            <a:round/>
          </a:ln>
        </p:spPr>
      </p:cxnSp>
      <p:cxnSp>
        <p:nvCxnSpPr>
          <p:cNvPr id="49" name="Conector Reto 77"/>
          <p:cNvCxnSpPr/>
          <p:nvPr/>
        </p:nvCxnSpPr>
        <p:spPr>
          <a:xfrm>
            <a:off x="6444000" y="1498320"/>
            <a:ext cx="1440" cy="618480"/>
          </a:xfrm>
          <a:prstGeom prst="straightConnector1">
            <a:avLst/>
          </a:prstGeom>
          <a:ln w="28575">
            <a:solidFill>
              <a:srgbClr val="1f4e79"/>
            </a:solidFill>
            <a:round/>
          </a:ln>
        </p:spPr>
      </p:cxnSp>
      <p:sp>
        <p:nvSpPr>
          <p:cNvPr id="50" name="Retângulo de cantos arredondados 43"/>
          <p:cNvSpPr/>
          <p:nvPr/>
        </p:nvSpPr>
        <p:spPr>
          <a:xfrm>
            <a:off x="4712760" y="1003680"/>
            <a:ext cx="3459240" cy="845640"/>
          </a:xfrm>
          <a:prstGeom prst="roundRect">
            <a:avLst>
              <a:gd name="adj" fmla="val 16667"/>
            </a:avLst>
          </a:prstGeom>
          <a:solidFill>
            <a:srgbClr val="1b456b"/>
          </a:solidFill>
          <a:ln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SECRETARIA MUNICIPAL DE PLANEJAMENTO E FAZENDA</a:t>
            </a:r>
            <a:endParaRPr b="0" lang="pt-BR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CESAR BARBOSA</a:t>
            </a:r>
            <a:endParaRPr b="0" lang="pt-BR" sz="1000" spc="-1" strike="noStrike">
              <a:latin typeface="Arial"/>
            </a:endParaRPr>
          </a:p>
        </p:txBody>
      </p:sp>
      <p:sp>
        <p:nvSpPr>
          <p:cNvPr id="51" name="Retângulo de cantos arredondados 32"/>
          <p:cNvSpPr/>
          <p:nvPr/>
        </p:nvSpPr>
        <p:spPr>
          <a:xfrm>
            <a:off x="2586960" y="3338640"/>
            <a:ext cx="2235600" cy="484200"/>
          </a:xfrm>
          <a:prstGeom prst="roundRect">
            <a:avLst>
              <a:gd name="adj" fmla="val 16667"/>
            </a:avLst>
          </a:prstGeom>
          <a:solidFill>
            <a:srgbClr val="307cc2"/>
          </a:solidFill>
          <a:ln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SUPERINTENDÊNCIA ADMINISTRATIVA E DE CONTRATOS</a:t>
            </a:r>
            <a:endParaRPr b="0" lang="pt-BR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DANIELLE GUEIROS</a:t>
            </a:r>
            <a:endParaRPr b="0" lang="pt-BR" sz="1000" spc="-1" strike="noStrike">
              <a:latin typeface="Arial"/>
            </a:endParaRPr>
          </a:p>
        </p:txBody>
      </p:sp>
      <p:sp>
        <p:nvSpPr>
          <p:cNvPr id="52" name="Retângulo de cantos arredondados 32"/>
          <p:cNvSpPr/>
          <p:nvPr/>
        </p:nvSpPr>
        <p:spPr>
          <a:xfrm>
            <a:off x="1021680" y="2277000"/>
            <a:ext cx="2235600" cy="484200"/>
          </a:xfrm>
          <a:prstGeom prst="roundRect">
            <a:avLst>
              <a:gd name="adj" fmla="val 16667"/>
            </a:avLst>
          </a:prstGeom>
          <a:solidFill>
            <a:srgbClr val="266196"/>
          </a:solidFill>
          <a:ln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SECRETARIA EXECUTIVA DA RECEITA</a:t>
            </a:r>
            <a:endParaRPr b="0" lang="pt-BR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FABIANA XAVIER</a:t>
            </a:r>
            <a:endParaRPr b="0" lang="pt-BR" sz="1000" spc="-1" strike="noStrike">
              <a:latin typeface="Arial"/>
            </a:endParaRPr>
          </a:p>
        </p:txBody>
      </p:sp>
      <p:sp>
        <p:nvSpPr>
          <p:cNvPr id="53" name="Retângulo de cantos arredondados 32"/>
          <p:cNvSpPr/>
          <p:nvPr/>
        </p:nvSpPr>
        <p:spPr>
          <a:xfrm>
            <a:off x="110880" y="3338280"/>
            <a:ext cx="2235600" cy="484560"/>
          </a:xfrm>
          <a:prstGeom prst="roundRect">
            <a:avLst>
              <a:gd name="adj" fmla="val 16667"/>
            </a:avLst>
          </a:prstGeom>
          <a:solidFill>
            <a:srgbClr val="307cc2"/>
          </a:solidFill>
          <a:ln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SUPERINTENDÊNCIA EXECUTIVA DA RECEITA</a:t>
            </a:r>
            <a:endParaRPr b="0" lang="pt-BR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BRUNO SALVETTI</a:t>
            </a:r>
            <a:endParaRPr b="0" lang="pt-BR" sz="1000" spc="-1" strike="noStrike">
              <a:latin typeface="Arial"/>
            </a:endParaRPr>
          </a:p>
        </p:txBody>
      </p:sp>
      <p:sp>
        <p:nvSpPr>
          <p:cNvPr id="54" name="Retângulo de cantos arredondados 32"/>
          <p:cNvSpPr/>
          <p:nvPr/>
        </p:nvSpPr>
        <p:spPr>
          <a:xfrm>
            <a:off x="5337000" y="2292840"/>
            <a:ext cx="2235600" cy="484200"/>
          </a:xfrm>
          <a:prstGeom prst="roundRect">
            <a:avLst>
              <a:gd name="adj" fmla="val 16667"/>
            </a:avLst>
          </a:prstGeom>
          <a:solidFill>
            <a:srgbClr val="266196"/>
          </a:solidFill>
          <a:ln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SECRETARIA EXECUTIVA DE FINANÇAS E CONVÊNIOS</a:t>
            </a:r>
            <a:endParaRPr b="0" lang="pt-BR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PLÍNIO SERRANO</a:t>
            </a:r>
            <a:endParaRPr b="0" lang="pt-BR" sz="1000" spc="-1" strike="noStrike">
              <a:latin typeface="Arial"/>
            </a:endParaRPr>
          </a:p>
        </p:txBody>
      </p:sp>
      <p:sp>
        <p:nvSpPr>
          <p:cNvPr id="55" name="Retângulo de cantos arredondados 32"/>
          <p:cNvSpPr/>
          <p:nvPr/>
        </p:nvSpPr>
        <p:spPr>
          <a:xfrm>
            <a:off x="5333040" y="2936520"/>
            <a:ext cx="2235600" cy="460440"/>
          </a:xfrm>
          <a:prstGeom prst="roundRect">
            <a:avLst>
              <a:gd name="adj" fmla="val 16667"/>
            </a:avLst>
          </a:prstGeom>
          <a:solidFill>
            <a:srgbClr val="307cc2"/>
          </a:solidFill>
          <a:ln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SUPERINTENDÊNCIA</a:t>
            </a:r>
            <a:endParaRPr b="0" lang="pt-BR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RENATA CALHEIROS</a:t>
            </a:r>
            <a:endParaRPr b="0" lang="pt-BR" sz="1000" spc="-1" strike="noStrike">
              <a:latin typeface="Arial"/>
            </a:endParaRPr>
          </a:p>
        </p:txBody>
      </p:sp>
      <p:cxnSp>
        <p:nvCxnSpPr>
          <p:cNvPr id="56" name="Conector Reto 77"/>
          <p:cNvCxnSpPr/>
          <p:nvPr/>
        </p:nvCxnSpPr>
        <p:spPr>
          <a:xfrm flipH="1">
            <a:off x="10190880" y="2095920"/>
            <a:ext cx="2880" cy="3889440"/>
          </a:xfrm>
          <a:prstGeom prst="straightConnector1">
            <a:avLst/>
          </a:prstGeom>
          <a:ln w="28575">
            <a:solidFill>
              <a:srgbClr val="1f4e79"/>
            </a:solidFill>
            <a:round/>
          </a:ln>
        </p:spPr>
      </p:cxnSp>
      <p:sp>
        <p:nvSpPr>
          <p:cNvPr id="57" name="Retângulo de cantos arredondados 32"/>
          <p:cNvSpPr/>
          <p:nvPr/>
        </p:nvSpPr>
        <p:spPr>
          <a:xfrm>
            <a:off x="8651520" y="2210760"/>
            <a:ext cx="3082320" cy="771840"/>
          </a:xfrm>
          <a:prstGeom prst="roundRect">
            <a:avLst>
              <a:gd name="adj" fmla="val 16667"/>
            </a:avLst>
          </a:prstGeom>
          <a:solidFill>
            <a:srgbClr val="266196"/>
          </a:solidFill>
          <a:ln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SECRETARIA EXECUTIVA DE PLANEJAMENTO, ORÇAMENTO, MONITORAMENTO E AVALIAÇÃO</a:t>
            </a:r>
            <a:endParaRPr b="0" lang="pt-BR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NORMA GUIMARÃES</a:t>
            </a:r>
            <a:endParaRPr b="0" lang="pt-BR" sz="1000" spc="-1" strike="noStrike">
              <a:latin typeface="Arial"/>
            </a:endParaRPr>
          </a:p>
        </p:txBody>
      </p:sp>
      <p:sp>
        <p:nvSpPr>
          <p:cNvPr id="58" name="Retângulo de cantos arredondados 32"/>
          <p:cNvSpPr/>
          <p:nvPr/>
        </p:nvSpPr>
        <p:spPr>
          <a:xfrm>
            <a:off x="9039600" y="3133800"/>
            <a:ext cx="2221200" cy="460080"/>
          </a:xfrm>
          <a:prstGeom prst="roundRect">
            <a:avLst>
              <a:gd name="adj" fmla="val 16667"/>
            </a:avLst>
          </a:prstGeom>
          <a:solidFill>
            <a:srgbClr val="307cc2"/>
          </a:solidFill>
          <a:ln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SUPERINTENDÊNCIA</a:t>
            </a:r>
            <a:endParaRPr b="0" lang="pt-BR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RODRIGO BOTELHO</a:t>
            </a:r>
            <a:endParaRPr b="0" lang="pt-BR" sz="1000" spc="-1" strike="noStrike">
              <a:latin typeface="Arial"/>
            </a:endParaRPr>
          </a:p>
        </p:txBody>
      </p:sp>
      <p:cxnSp>
        <p:nvCxnSpPr>
          <p:cNvPr id="59" name="Conector Reto 66"/>
          <p:cNvCxnSpPr/>
          <p:nvPr/>
        </p:nvCxnSpPr>
        <p:spPr>
          <a:xfrm flipV="1">
            <a:off x="765360" y="3075120"/>
            <a:ext cx="2809440" cy="21240"/>
          </a:xfrm>
          <a:prstGeom prst="straightConnector1">
            <a:avLst/>
          </a:prstGeom>
          <a:ln w="28575">
            <a:solidFill>
              <a:srgbClr val="1f4e79"/>
            </a:solidFill>
            <a:round/>
          </a:ln>
        </p:spPr>
      </p:cxnSp>
      <p:cxnSp>
        <p:nvCxnSpPr>
          <p:cNvPr id="60" name="Conector Reto 66"/>
          <p:cNvCxnSpPr/>
          <p:nvPr/>
        </p:nvCxnSpPr>
        <p:spPr>
          <a:xfrm flipV="1">
            <a:off x="10188360" y="4115520"/>
            <a:ext cx="1225440" cy="21240"/>
          </a:xfrm>
          <a:prstGeom prst="straightConnector1">
            <a:avLst/>
          </a:prstGeom>
          <a:ln w="28575">
            <a:solidFill>
              <a:srgbClr val="1f4e79"/>
            </a:solidFill>
            <a:round/>
          </a:ln>
        </p:spPr>
      </p:cxnSp>
      <p:sp>
        <p:nvSpPr>
          <p:cNvPr id="61" name="Retângulo de cantos arredondados 32"/>
          <p:cNvSpPr/>
          <p:nvPr/>
        </p:nvSpPr>
        <p:spPr>
          <a:xfrm>
            <a:off x="10533960" y="3887640"/>
            <a:ext cx="1419840" cy="484200"/>
          </a:xfrm>
          <a:prstGeom prst="roundRect">
            <a:avLst>
              <a:gd name="adj" fmla="val 16667"/>
            </a:avLst>
          </a:prstGeom>
          <a:solidFill>
            <a:srgbClr val="5497d4"/>
          </a:solidFill>
          <a:ln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GERÊNCIA DE PLANEJAMENTO</a:t>
            </a:r>
            <a:endParaRPr b="0" lang="pt-BR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LARISSA QUEIROZ</a:t>
            </a:r>
            <a:endParaRPr b="0" lang="pt-BR" sz="1000" spc="-1" strike="noStrike">
              <a:latin typeface="Arial"/>
            </a:endParaRPr>
          </a:p>
        </p:txBody>
      </p:sp>
      <p:cxnSp>
        <p:nvCxnSpPr>
          <p:cNvPr id="62" name="Conector Reto 66"/>
          <p:cNvCxnSpPr/>
          <p:nvPr/>
        </p:nvCxnSpPr>
        <p:spPr>
          <a:xfrm flipV="1">
            <a:off x="10188360" y="4723560"/>
            <a:ext cx="1225440" cy="21240"/>
          </a:xfrm>
          <a:prstGeom prst="straightConnector1">
            <a:avLst/>
          </a:prstGeom>
          <a:ln w="28575">
            <a:solidFill>
              <a:srgbClr val="1f4e79"/>
            </a:solidFill>
            <a:round/>
          </a:ln>
        </p:spPr>
      </p:cxnSp>
      <p:sp>
        <p:nvSpPr>
          <p:cNvPr id="63" name="Retângulo de cantos arredondados 32"/>
          <p:cNvSpPr/>
          <p:nvPr/>
        </p:nvSpPr>
        <p:spPr>
          <a:xfrm>
            <a:off x="10524600" y="4561920"/>
            <a:ext cx="1421280" cy="484200"/>
          </a:xfrm>
          <a:prstGeom prst="roundRect">
            <a:avLst>
              <a:gd name="adj" fmla="val 16667"/>
            </a:avLst>
          </a:prstGeom>
          <a:solidFill>
            <a:srgbClr val="5497d4"/>
          </a:solidFill>
          <a:ln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GERÊNCIA DE ORÇAMENTO</a:t>
            </a:r>
            <a:endParaRPr b="0" lang="pt-BR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ALESSANDRA FELIX</a:t>
            </a:r>
            <a:endParaRPr b="0" lang="pt-BR" sz="1000" spc="-1" strike="noStrike">
              <a:latin typeface="Arial"/>
            </a:endParaRPr>
          </a:p>
        </p:txBody>
      </p:sp>
      <p:cxnSp>
        <p:nvCxnSpPr>
          <p:cNvPr id="64" name="Conector Reto 66"/>
          <p:cNvCxnSpPr/>
          <p:nvPr/>
        </p:nvCxnSpPr>
        <p:spPr>
          <a:xfrm flipV="1">
            <a:off x="10188360" y="5351040"/>
            <a:ext cx="1225440" cy="21600"/>
          </a:xfrm>
          <a:prstGeom prst="straightConnector1">
            <a:avLst/>
          </a:prstGeom>
          <a:ln w="28575">
            <a:solidFill>
              <a:srgbClr val="1f4e79"/>
            </a:solidFill>
            <a:round/>
          </a:ln>
        </p:spPr>
      </p:cxnSp>
      <p:sp>
        <p:nvSpPr>
          <p:cNvPr id="65" name="Retângulo de cantos arredondados 32"/>
          <p:cNvSpPr/>
          <p:nvPr/>
        </p:nvSpPr>
        <p:spPr>
          <a:xfrm>
            <a:off x="10533960" y="5130000"/>
            <a:ext cx="1421280" cy="484200"/>
          </a:xfrm>
          <a:prstGeom prst="roundRect">
            <a:avLst>
              <a:gd name="adj" fmla="val 16667"/>
            </a:avLst>
          </a:prstGeom>
          <a:solidFill>
            <a:srgbClr val="5497d4"/>
          </a:solidFill>
          <a:ln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GERÊNCIA DE MONITORAMENTO</a:t>
            </a:r>
            <a:endParaRPr b="0" lang="pt-BR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FELIPE MORAES</a:t>
            </a:r>
            <a:endParaRPr b="0" lang="pt-BR" sz="1000" spc="-1" strike="noStrike">
              <a:latin typeface="Arial"/>
            </a:endParaRPr>
          </a:p>
        </p:txBody>
      </p:sp>
      <p:cxnSp>
        <p:nvCxnSpPr>
          <p:cNvPr id="66" name="Conector Reto 66"/>
          <p:cNvCxnSpPr/>
          <p:nvPr/>
        </p:nvCxnSpPr>
        <p:spPr>
          <a:xfrm flipV="1">
            <a:off x="10174320" y="5978880"/>
            <a:ext cx="1225440" cy="21600"/>
          </a:xfrm>
          <a:prstGeom prst="straightConnector1">
            <a:avLst/>
          </a:prstGeom>
          <a:ln w="28575">
            <a:solidFill>
              <a:srgbClr val="1f4e79"/>
            </a:solidFill>
            <a:round/>
          </a:ln>
        </p:spPr>
      </p:cxnSp>
      <p:sp>
        <p:nvSpPr>
          <p:cNvPr id="67" name="Retângulo de cantos arredondados 32"/>
          <p:cNvSpPr/>
          <p:nvPr/>
        </p:nvSpPr>
        <p:spPr>
          <a:xfrm>
            <a:off x="10533960" y="5698080"/>
            <a:ext cx="1419840" cy="653040"/>
          </a:xfrm>
          <a:prstGeom prst="roundRect">
            <a:avLst>
              <a:gd name="adj" fmla="val 16667"/>
            </a:avLst>
          </a:prstGeom>
          <a:solidFill>
            <a:srgbClr val="5497d4"/>
          </a:solidFill>
          <a:ln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GERÊNCIA DE AVALIAÇÃO DE RESULTADOS</a:t>
            </a:r>
            <a:endParaRPr b="0" lang="pt-BR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SWENNE SILVA</a:t>
            </a:r>
            <a:endParaRPr b="0" lang="pt-BR" sz="1000" spc="-1" strike="noStrike">
              <a:latin typeface="Arial"/>
            </a:endParaRPr>
          </a:p>
        </p:txBody>
      </p:sp>
      <p:cxnSp>
        <p:nvCxnSpPr>
          <p:cNvPr id="68" name="Conector Reto 66"/>
          <p:cNvCxnSpPr/>
          <p:nvPr/>
        </p:nvCxnSpPr>
        <p:spPr>
          <a:xfrm flipV="1">
            <a:off x="794520" y="4290480"/>
            <a:ext cx="1225440" cy="21240"/>
          </a:xfrm>
          <a:prstGeom prst="straightConnector1">
            <a:avLst/>
          </a:prstGeom>
          <a:ln w="28575">
            <a:solidFill>
              <a:srgbClr val="1f4e79"/>
            </a:solidFill>
            <a:round/>
          </a:ln>
        </p:spPr>
      </p:cxnSp>
      <p:sp>
        <p:nvSpPr>
          <p:cNvPr id="69" name="Retângulo de cantos arredondados 32"/>
          <p:cNvSpPr/>
          <p:nvPr/>
        </p:nvSpPr>
        <p:spPr>
          <a:xfrm>
            <a:off x="1154160" y="4062600"/>
            <a:ext cx="2075760" cy="484200"/>
          </a:xfrm>
          <a:prstGeom prst="roundRect">
            <a:avLst>
              <a:gd name="adj" fmla="val 16667"/>
            </a:avLst>
          </a:prstGeom>
          <a:solidFill>
            <a:srgbClr val="5497d4"/>
          </a:solidFill>
          <a:ln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GERÊNCIA DE INTELIGÊNCIA FISCAL</a:t>
            </a:r>
            <a:endParaRPr b="0" lang="pt-BR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YGOR ALCÂNTARA</a:t>
            </a:r>
            <a:endParaRPr b="0" lang="pt-BR" sz="1000" spc="-1" strike="noStrike">
              <a:latin typeface="Arial"/>
            </a:endParaRPr>
          </a:p>
        </p:txBody>
      </p:sp>
      <p:cxnSp>
        <p:nvCxnSpPr>
          <p:cNvPr id="70" name="Conector Reto 66"/>
          <p:cNvCxnSpPr/>
          <p:nvPr/>
        </p:nvCxnSpPr>
        <p:spPr>
          <a:xfrm flipV="1">
            <a:off x="794520" y="4898160"/>
            <a:ext cx="1225440" cy="21600"/>
          </a:xfrm>
          <a:prstGeom prst="straightConnector1">
            <a:avLst/>
          </a:prstGeom>
          <a:ln w="28575">
            <a:solidFill>
              <a:srgbClr val="1f4e79"/>
            </a:solidFill>
            <a:round/>
          </a:ln>
        </p:spPr>
      </p:cxnSp>
      <p:sp>
        <p:nvSpPr>
          <p:cNvPr id="71" name="Retângulo de cantos arredondados 32"/>
          <p:cNvSpPr/>
          <p:nvPr/>
        </p:nvSpPr>
        <p:spPr>
          <a:xfrm>
            <a:off x="1154160" y="4683600"/>
            <a:ext cx="2102760" cy="484200"/>
          </a:xfrm>
          <a:prstGeom prst="roundRect">
            <a:avLst>
              <a:gd name="adj" fmla="val 16667"/>
            </a:avLst>
          </a:prstGeom>
          <a:solidFill>
            <a:srgbClr val="5497d4"/>
          </a:solidFill>
          <a:ln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GERÊNCIA DE FISCALIZAÇÃO E TRIBUTOS MERCANTIS</a:t>
            </a:r>
            <a:endParaRPr b="0" lang="pt-BR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PAULO EUGÊNIO</a:t>
            </a:r>
            <a:endParaRPr b="0" lang="pt-BR" sz="1000" spc="-1" strike="noStrike">
              <a:latin typeface="Arial"/>
            </a:endParaRPr>
          </a:p>
        </p:txBody>
      </p:sp>
      <p:cxnSp>
        <p:nvCxnSpPr>
          <p:cNvPr id="72" name="Conector Reto 66"/>
          <p:cNvCxnSpPr/>
          <p:nvPr/>
        </p:nvCxnSpPr>
        <p:spPr>
          <a:xfrm flipV="1">
            <a:off x="794520" y="5526000"/>
            <a:ext cx="1225440" cy="21600"/>
          </a:xfrm>
          <a:prstGeom prst="straightConnector1">
            <a:avLst/>
          </a:prstGeom>
          <a:ln w="28575">
            <a:solidFill>
              <a:srgbClr val="1f4e79"/>
            </a:solidFill>
            <a:round/>
          </a:ln>
        </p:spPr>
      </p:cxnSp>
      <p:sp>
        <p:nvSpPr>
          <p:cNvPr id="73" name="Retângulo de cantos arredondados 32"/>
          <p:cNvSpPr/>
          <p:nvPr/>
        </p:nvSpPr>
        <p:spPr>
          <a:xfrm>
            <a:off x="1154160" y="5304960"/>
            <a:ext cx="2102760" cy="484200"/>
          </a:xfrm>
          <a:prstGeom prst="roundRect">
            <a:avLst>
              <a:gd name="adj" fmla="val 16667"/>
            </a:avLst>
          </a:prstGeom>
          <a:solidFill>
            <a:srgbClr val="5497d4"/>
          </a:solidFill>
          <a:ln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GERÊNCIA DE ATENDIMENTO E COBRANÇA</a:t>
            </a:r>
            <a:endParaRPr b="0" lang="pt-BR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CARLOS MICELI</a:t>
            </a:r>
            <a:endParaRPr b="0" lang="pt-BR" sz="1000" spc="-1" strike="noStrike">
              <a:latin typeface="Arial"/>
            </a:endParaRPr>
          </a:p>
        </p:txBody>
      </p:sp>
      <p:cxnSp>
        <p:nvCxnSpPr>
          <p:cNvPr id="74" name="Conector Reto 66"/>
          <p:cNvCxnSpPr/>
          <p:nvPr/>
        </p:nvCxnSpPr>
        <p:spPr>
          <a:xfrm>
            <a:off x="794520" y="6299640"/>
            <a:ext cx="1225440" cy="1440"/>
          </a:xfrm>
          <a:prstGeom prst="straightConnector1">
            <a:avLst/>
          </a:prstGeom>
          <a:ln w="28575">
            <a:solidFill>
              <a:srgbClr val="1f4e79"/>
            </a:solidFill>
            <a:round/>
          </a:ln>
        </p:spPr>
      </p:cxnSp>
      <p:sp>
        <p:nvSpPr>
          <p:cNvPr id="75" name="Retângulo de cantos arredondados 32"/>
          <p:cNvSpPr/>
          <p:nvPr/>
        </p:nvSpPr>
        <p:spPr>
          <a:xfrm>
            <a:off x="1154160" y="5925960"/>
            <a:ext cx="2075760" cy="761760"/>
          </a:xfrm>
          <a:prstGeom prst="roundRect">
            <a:avLst>
              <a:gd name="adj" fmla="val 16667"/>
            </a:avLst>
          </a:prstGeom>
          <a:solidFill>
            <a:srgbClr val="5497d4"/>
          </a:solidFill>
          <a:ln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GERÊNCIA DE TRIBUTOS IMOBILIÁRIOS, ARRECADAÇÃO E DÍVIDA ATIVA</a:t>
            </a:r>
            <a:endParaRPr b="0" lang="pt-BR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NATÉRCIA SARAIVA</a:t>
            </a:r>
            <a:endParaRPr b="0" lang="pt-BR" sz="1000" spc="-1" strike="noStrike">
              <a:latin typeface="Arial"/>
            </a:endParaRPr>
          </a:p>
        </p:txBody>
      </p:sp>
      <p:cxnSp>
        <p:nvCxnSpPr>
          <p:cNvPr id="76" name="Conector Reto 66"/>
          <p:cNvCxnSpPr/>
          <p:nvPr/>
        </p:nvCxnSpPr>
        <p:spPr>
          <a:xfrm flipV="1">
            <a:off x="6447600" y="3688560"/>
            <a:ext cx="1225440" cy="21240"/>
          </a:xfrm>
          <a:prstGeom prst="straightConnector1">
            <a:avLst/>
          </a:prstGeom>
          <a:ln w="28575">
            <a:solidFill>
              <a:srgbClr val="1f4e79"/>
            </a:solidFill>
            <a:round/>
          </a:ln>
        </p:spPr>
      </p:cxnSp>
      <p:sp>
        <p:nvSpPr>
          <p:cNvPr id="77" name="Retângulo de cantos arredondados 32"/>
          <p:cNvSpPr/>
          <p:nvPr/>
        </p:nvSpPr>
        <p:spPr>
          <a:xfrm>
            <a:off x="6804720" y="3439080"/>
            <a:ext cx="1866240" cy="484200"/>
          </a:xfrm>
          <a:prstGeom prst="roundRect">
            <a:avLst>
              <a:gd name="adj" fmla="val 16667"/>
            </a:avLst>
          </a:prstGeom>
          <a:solidFill>
            <a:srgbClr val="5497d4"/>
          </a:solidFill>
          <a:ln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GERÊNCIA DE CONTABILIDADE</a:t>
            </a:r>
            <a:endParaRPr b="0" lang="pt-BR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JULIANA CABRAL</a:t>
            </a:r>
            <a:endParaRPr b="0" lang="pt-BR" sz="1000" spc="-1" strike="noStrike">
              <a:latin typeface="Arial"/>
            </a:endParaRPr>
          </a:p>
        </p:txBody>
      </p:sp>
      <p:cxnSp>
        <p:nvCxnSpPr>
          <p:cNvPr id="78" name="Conector Reto 66"/>
          <p:cNvCxnSpPr/>
          <p:nvPr/>
        </p:nvCxnSpPr>
        <p:spPr>
          <a:xfrm flipV="1">
            <a:off x="6447600" y="4241520"/>
            <a:ext cx="1225440" cy="21240"/>
          </a:xfrm>
          <a:prstGeom prst="straightConnector1">
            <a:avLst/>
          </a:prstGeom>
          <a:ln w="28575">
            <a:solidFill>
              <a:srgbClr val="1f4e79"/>
            </a:solidFill>
            <a:round/>
          </a:ln>
        </p:spPr>
      </p:cxnSp>
      <p:sp>
        <p:nvSpPr>
          <p:cNvPr id="79" name="Retângulo de cantos arredondados 32"/>
          <p:cNvSpPr/>
          <p:nvPr/>
        </p:nvSpPr>
        <p:spPr>
          <a:xfrm>
            <a:off x="6804000" y="3965040"/>
            <a:ext cx="1866960" cy="534240"/>
          </a:xfrm>
          <a:prstGeom prst="roundRect">
            <a:avLst>
              <a:gd name="adj" fmla="val 16667"/>
            </a:avLst>
          </a:prstGeom>
          <a:solidFill>
            <a:srgbClr val="5497d4"/>
          </a:solidFill>
          <a:ln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GERÊNCIA DE EMPENHOS E PROGRAMAÇÃO FINANCEIRA</a:t>
            </a:r>
            <a:endParaRPr b="0" lang="pt-BR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MARYANA SILVESTRE</a:t>
            </a:r>
            <a:endParaRPr b="0" lang="pt-BR" sz="1000" spc="-1" strike="noStrike">
              <a:latin typeface="Arial"/>
            </a:endParaRPr>
          </a:p>
        </p:txBody>
      </p:sp>
      <p:cxnSp>
        <p:nvCxnSpPr>
          <p:cNvPr id="80" name="Conector Reto 66"/>
          <p:cNvCxnSpPr/>
          <p:nvPr/>
        </p:nvCxnSpPr>
        <p:spPr>
          <a:xfrm flipV="1">
            <a:off x="6447600" y="4780440"/>
            <a:ext cx="1225440" cy="21240"/>
          </a:xfrm>
          <a:prstGeom prst="straightConnector1">
            <a:avLst/>
          </a:prstGeom>
          <a:ln w="28575">
            <a:solidFill>
              <a:srgbClr val="1f4e79"/>
            </a:solidFill>
            <a:round/>
          </a:ln>
        </p:spPr>
      </p:cxnSp>
      <p:sp>
        <p:nvSpPr>
          <p:cNvPr id="81" name="Retângulo de cantos arredondados 32"/>
          <p:cNvSpPr/>
          <p:nvPr/>
        </p:nvSpPr>
        <p:spPr>
          <a:xfrm>
            <a:off x="6804720" y="4541760"/>
            <a:ext cx="1863360" cy="484200"/>
          </a:xfrm>
          <a:prstGeom prst="roundRect">
            <a:avLst>
              <a:gd name="adj" fmla="val 16667"/>
            </a:avLst>
          </a:prstGeom>
          <a:solidFill>
            <a:srgbClr val="5497d4"/>
          </a:solidFill>
          <a:ln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GERÊNCIA DE CONVÊNIOS</a:t>
            </a:r>
            <a:endParaRPr b="0" lang="pt-BR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RENICE DE ASSIS</a:t>
            </a:r>
            <a:endParaRPr b="0" lang="pt-BR" sz="1000" spc="-1" strike="noStrike">
              <a:latin typeface="Arial"/>
            </a:endParaRPr>
          </a:p>
        </p:txBody>
      </p:sp>
      <p:cxnSp>
        <p:nvCxnSpPr>
          <p:cNvPr id="82" name="Conector Reto 66"/>
          <p:cNvCxnSpPr/>
          <p:nvPr/>
        </p:nvCxnSpPr>
        <p:spPr>
          <a:xfrm flipV="1">
            <a:off x="6447600" y="5359680"/>
            <a:ext cx="1225440" cy="21600"/>
          </a:xfrm>
          <a:prstGeom prst="straightConnector1">
            <a:avLst/>
          </a:prstGeom>
          <a:ln w="28575">
            <a:solidFill>
              <a:srgbClr val="1f4e79"/>
            </a:solidFill>
            <a:round/>
          </a:ln>
        </p:spPr>
      </p:cxnSp>
      <p:sp>
        <p:nvSpPr>
          <p:cNvPr id="83" name="Retângulo de cantos arredondados 32"/>
          <p:cNvSpPr/>
          <p:nvPr/>
        </p:nvSpPr>
        <p:spPr>
          <a:xfrm>
            <a:off x="6804720" y="5067720"/>
            <a:ext cx="1863360" cy="576000"/>
          </a:xfrm>
          <a:prstGeom prst="roundRect">
            <a:avLst>
              <a:gd name="adj" fmla="val 16667"/>
            </a:avLst>
          </a:prstGeom>
          <a:solidFill>
            <a:srgbClr val="5497d4"/>
          </a:solidFill>
          <a:ln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GERÊNCIA DE ANÁLISE E CONFORMIDADE</a:t>
            </a:r>
            <a:endParaRPr b="0" lang="pt-BR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CARLOS LEANDRO GOMES</a:t>
            </a:r>
            <a:endParaRPr b="0" lang="pt-BR" sz="1000" spc="-1" strike="noStrike">
              <a:latin typeface="Arial"/>
            </a:endParaRPr>
          </a:p>
        </p:txBody>
      </p:sp>
      <p:cxnSp>
        <p:nvCxnSpPr>
          <p:cNvPr id="84" name="Conector Reto 66"/>
          <p:cNvCxnSpPr/>
          <p:nvPr/>
        </p:nvCxnSpPr>
        <p:spPr>
          <a:xfrm flipV="1">
            <a:off x="6449400" y="5950800"/>
            <a:ext cx="1225440" cy="21600"/>
          </a:xfrm>
          <a:prstGeom prst="straightConnector1">
            <a:avLst/>
          </a:prstGeom>
          <a:ln w="28575">
            <a:solidFill>
              <a:srgbClr val="1f4e79"/>
            </a:solidFill>
            <a:round/>
          </a:ln>
        </p:spPr>
      </p:cxnSp>
      <p:sp>
        <p:nvSpPr>
          <p:cNvPr id="85" name="Retângulo de cantos arredondados 32"/>
          <p:cNvSpPr/>
          <p:nvPr/>
        </p:nvSpPr>
        <p:spPr>
          <a:xfrm>
            <a:off x="6804720" y="5685840"/>
            <a:ext cx="1863360" cy="563760"/>
          </a:xfrm>
          <a:prstGeom prst="roundRect">
            <a:avLst>
              <a:gd name="adj" fmla="val 16667"/>
            </a:avLst>
          </a:prstGeom>
          <a:solidFill>
            <a:srgbClr val="5497d4"/>
          </a:solidFill>
          <a:ln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GERÊNCIA DE ANÁLISE E GESTÃO CONTRATUAL</a:t>
            </a:r>
            <a:endParaRPr b="0" lang="pt-BR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BRUNA CAVALCANTI</a:t>
            </a:r>
            <a:endParaRPr b="0" lang="pt-BR" sz="1000" spc="-1" strike="noStrike">
              <a:latin typeface="Arial"/>
            </a:endParaRPr>
          </a:p>
        </p:txBody>
      </p:sp>
      <p:cxnSp>
        <p:nvCxnSpPr>
          <p:cNvPr id="86" name="Conector Reto 66"/>
          <p:cNvCxnSpPr/>
          <p:nvPr/>
        </p:nvCxnSpPr>
        <p:spPr>
          <a:xfrm flipV="1">
            <a:off x="6428160" y="6491520"/>
            <a:ext cx="1225440" cy="21240"/>
          </a:xfrm>
          <a:prstGeom prst="straightConnector1">
            <a:avLst/>
          </a:prstGeom>
          <a:ln w="28575">
            <a:solidFill>
              <a:srgbClr val="1f4e79"/>
            </a:solidFill>
            <a:round/>
          </a:ln>
        </p:spPr>
      </p:cxnSp>
      <p:sp>
        <p:nvSpPr>
          <p:cNvPr id="87" name="Retângulo de cantos arredondados 32"/>
          <p:cNvSpPr/>
          <p:nvPr/>
        </p:nvSpPr>
        <p:spPr>
          <a:xfrm>
            <a:off x="6804720" y="6291720"/>
            <a:ext cx="1845720" cy="484200"/>
          </a:xfrm>
          <a:prstGeom prst="roundRect">
            <a:avLst>
              <a:gd name="adj" fmla="val 16667"/>
            </a:avLst>
          </a:prstGeom>
          <a:solidFill>
            <a:srgbClr val="5497d4"/>
          </a:solidFill>
          <a:ln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GERÊNCIA DE PAGAMENTO</a:t>
            </a:r>
            <a:endParaRPr b="0" lang="pt-BR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b="1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CLAYTON HENRIQUE LIMA DA SILVA</a:t>
            </a:r>
            <a:endParaRPr b="0" lang="pt-BR" sz="1000" spc="-1" strike="noStrike">
              <a:latin typeface="Arial"/>
            </a:endParaRPr>
          </a:p>
        </p:txBody>
      </p:sp>
      <p:cxnSp>
        <p:nvCxnSpPr>
          <p:cNvPr id="88" name="Conector Reto 66"/>
          <p:cNvCxnSpPr/>
          <p:nvPr/>
        </p:nvCxnSpPr>
        <p:spPr>
          <a:xfrm flipV="1">
            <a:off x="3564360" y="4326120"/>
            <a:ext cx="1225440" cy="21240"/>
          </a:xfrm>
          <a:prstGeom prst="straightConnector1">
            <a:avLst/>
          </a:prstGeom>
          <a:ln w="28575">
            <a:solidFill>
              <a:srgbClr val="1f4e79"/>
            </a:solidFill>
            <a:round/>
          </a:ln>
        </p:spPr>
      </p:cxnSp>
      <p:sp>
        <p:nvSpPr>
          <p:cNvPr id="89" name="Retângulo de cantos arredondados 32"/>
          <p:cNvSpPr/>
          <p:nvPr/>
        </p:nvSpPr>
        <p:spPr>
          <a:xfrm>
            <a:off x="3924000" y="4032000"/>
            <a:ext cx="1870560" cy="580320"/>
          </a:xfrm>
          <a:prstGeom prst="roundRect">
            <a:avLst>
              <a:gd name="adj" fmla="val 16667"/>
            </a:avLst>
          </a:prstGeom>
          <a:solidFill>
            <a:srgbClr val="5497d4"/>
          </a:solidFill>
          <a:ln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GERÊNCIA ADMINISTRATIVA FINANCEIRA</a:t>
            </a:r>
            <a:endParaRPr b="0" lang="pt-BR" sz="1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000" spc="-1" strike="noStrike">
                <a:solidFill>
                  <a:srgbClr val="ffffff"/>
                </a:solidFill>
                <a:latin typeface="Calibri"/>
                <a:ea typeface="DejaVu Sans"/>
              </a:rPr>
              <a:t>JOSÉ RUY</a:t>
            </a:r>
            <a:endParaRPr b="0" lang="pt-BR" sz="1000" spc="-1" strike="noStrike">
              <a:latin typeface="Arial"/>
            </a:endParaRPr>
          </a:p>
        </p:txBody>
      </p:sp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540000" y="216000"/>
            <a:ext cx="581040" cy="50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3_Prefeitura de Jaboatão">
  <a:themeElements>
    <a:clrScheme name="Personalizada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Application>LibreOffice/7.4.1.2$Windows_X86_64 LibreOffice_project/3c58a8f3a960df8bc8fd77b461821e42c061c5f0</Application>
  <AppVersion>15.0000</AppVersion>
  <Words>155</Words>
  <Paragraphs>47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2018-12-06T13:41:00Z</dcterms:created>
  <dc:creator>Vivianne Gueiros Lira Dornelas Camara</dc:creator>
  <dc:description/>
  <dc:language>pt-BR</dc:language>
  <cp:lastModifiedBy/>
  <dcterms:modified xsi:type="dcterms:W3CDTF">2024-06-11T13:44:23Z</dcterms:modified>
  <cp:revision>316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997B9A65C9C74FBDAC75298401B475D2</vt:lpwstr>
  </property>
  <property fmtid="{D5CDD505-2E9C-101B-9397-08002B2CF9AE}" pid="3" name="KSOProductBuildVer">
    <vt:lpwstr>1046-11.2.0.11380</vt:lpwstr>
  </property>
  <property fmtid="{D5CDD505-2E9C-101B-9397-08002B2CF9AE}" pid="4" name="PresentationFormat">
    <vt:lpwstr>Widescreen</vt:lpwstr>
  </property>
  <property fmtid="{D5CDD505-2E9C-101B-9397-08002B2CF9AE}" pid="5" name="Slides">
    <vt:i4>1</vt:i4>
  </property>
</Properties>
</file>